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6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slides/slide3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27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0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305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5" r:id="rId18"/>
    <p:sldId id="276" r:id="rId19"/>
    <p:sldId id="277" r:id="rId20"/>
    <p:sldId id="278" r:id="rId21"/>
    <p:sldId id="279" r:id="rId22"/>
    <p:sldId id="280" r:id="rId23"/>
    <p:sldId id="306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7" r:id="rId44"/>
    <p:sldId id="300" r:id="rId45"/>
    <p:sldId id="301" r:id="rId46"/>
    <p:sldId id="302" r:id="rId4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55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82582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73" name="Shape 2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97" name="Shape 2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09" name="Shape 3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15" name="Shape 3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Font typeface="Arial"/>
              <a:buNone/>
            </a:pPr>
            <a:r>
              <a:rPr lang="en" sz="1800" b="0" i="0" u="none" strike="noStrike" cap="none" baseline="0"/>
              <a:t>Fingernails can damage screens and film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33" name="Shape 3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39" name="Shape 3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45" name="Shape 3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57" name="Shape 3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63" name="Shape 3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Font typeface="Arial"/>
              <a:buNone/>
            </a:pPr>
            <a:r>
              <a:rPr lang="en" sz="1800" b="0" i="0" u="none" strike="noStrike" cap="none" baseline="0"/>
              <a:t>Fix and and old radiographs should be recycled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5" name="Shape 37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Font typeface="Arial"/>
              <a:buNone/>
            </a:pPr>
            <a:r>
              <a:rPr lang="en" sz="1800" b="0" i="0" u="none" strike="noStrike" cap="none" baseline="0" dirty="0"/>
              <a:t>Reuse of fix requires much chemical analysis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81" name="Shape 3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" sz="5000" b="0" i="0" u="none" strike="noStrike" cap="none" baseline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Film and Film Processing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endParaRPr lang="en" sz="3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Radiographic Film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Speed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Faster </a:t>
            </a: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can be used to make faster exposures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Results in less patient motion and less exposure to patient and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personnel</a:t>
            </a:r>
            <a:endParaRPr lang="en"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Radiographic Film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Detail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film will give you exceptional detail and some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won’t</a:t>
            </a:r>
            <a:endParaRPr lang="en"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Radiographic Film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Light Color Sensitivity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radiographic film must compliment your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screens</a:t>
            </a:r>
            <a:endParaRPr lang="en"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Toward Development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 goes a quick, concise explanation of how that dull radiographic film acquires and hold an image that we can later process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Toward Development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Unexposed silver halide within the emulsion </a:t>
            </a:r>
            <a:r>
              <a:rPr lang="en" dirty="0" smtClean="0"/>
              <a:t>are</a:t>
            </a:r>
            <a:r>
              <a:rPr lang="en" sz="3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green or purple in color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Metallic silver is </a:t>
            </a:r>
            <a:r>
              <a:rPr lang="en" sz="3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black</a:t>
            </a:r>
            <a:endParaRPr lang="en" sz="3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Toward Development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74404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pattern of this conversion parallels the light given off from the screen, which represents the anatomic part you are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imaging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74404"/>
              <a:buFont typeface="Arial"/>
              <a:buChar char="•"/>
            </a:pPr>
            <a:r>
              <a:rPr lang="en" sz="28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" sz="2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sensitivity speck”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74404"/>
              <a:buFont typeface="Arial"/>
              <a:buChar char="•"/>
            </a:pPr>
            <a:r>
              <a:rPr lang="en" sz="28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" sz="2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latent image”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Toward Development</a:t>
            </a:r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2600" b="0" i="0" u="none" strike="noStrike" cap="none" baseline="0" dirty="0">
                <a:solidFill>
                  <a:schemeClr val="dk1"/>
                </a:solidFill>
                <a:sym typeface="Arial"/>
              </a:rPr>
              <a:t>We cannot see this latent image until it is developed.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2600" b="0" i="0" u="none" strike="noStrike" cap="none" baseline="0" dirty="0">
                <a:solidFill>
                  <a:schemeClr val="dk1"/>
                </a:solidFill>
                <a:sym typeface="Arial"/>
              </a:rPr>
              <a:t>When it is developed the entire silver halide crystal containing the sensitivity speck is converted to metallic </a:t>
            </a:r>
            <a:r>
              <a:rPr lang="en" sz="2600" b="0" i="0" u="none" strike="noStrike" cap="none" baseline="0" dirty="0" smtClean="0">
                <a:solidFill>
                  <a:schemeClr val="dk1"/>
                </a:solidFill>
                <a:sym typeface="Arial"/>
              </a:rPr>
              <a:t>silver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2600" b="0" i="0" u="none" strike="noStrike" cap="none" baseline="0" dirty="0" smtClean="0">
                <a:solidFill>
                  <a:schemeClr val="dk1"/>
                </a:solidFill>
                <a:sym typeface="Arial"/>
              </a:rPr>
              <a:t>The </a:t>
            </a:r>
            <a:r>
              <a:rPr lang="en" sz="2600" b="0" i="0" u="none" strike="noStrike" cap="none" baseline="0" dirty="0">
                <a:solidFill>
                  <a:schemeClr val="dk1"/>
                </a:solidFill>
                <a:sym typeface="Arial"/>
              </a:rPr>
              <a:t>remaining, unexposed, silver halide grains are removed during processing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Darkroom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Overall, the process of film development is exactly the same in both manual and automatic processing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Darkroom</a:t>
            </a:r>
          </a:p>
        </p:txBody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</a:t>
            </a:r>
            <a:r>
              <a:rPr lang="en" sz="3200" b="0" i="0" u="sng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will</a:t>
            </a: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 problems with development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your job to notice, and possibly fix, the processor when it breaks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 it is important to know the following: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Darkroom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74404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Processing is composed of four separate steps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79861"/>
              <a:buFont typeface="Arial"/>
              <a:buChar char="•"/>
            </a:pPr>
            <a:r>
              <a:rPr lang="en" sz="24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Development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79861"/>
              <a:buFont typeface="Arial"/>
              <a:buChar char="•"/>
            </a:pPr>
            <a:r>
              <a:rPr lang="en" sz="24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Fixer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lang="en"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this lecture	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 the composition of radiographic film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 (basically) how a latent image is formed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 the steps of development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Understand proper safelight use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Darkroom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Wash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lang="en"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Drying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lang="en"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Darkroom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whole developing process must take place at a specific temperature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is why you must allow the processor to warm up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also why you must be vigilant in monitoring the temperature of your development solution if you are manually processing.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Darkroom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76388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temperature is too hot your film will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look</a:t>
            </a:r>
            <a:endParaRPr lang="en"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76388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temperature is too low, it will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look</a:t>
            </a:r>
            <a:endParaRPr lang="en"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76388"/>
              <a:buFont typeface="Arial"/>
              <a:buChar char="•"/>
            </a:pP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temperature is monitored and regulated in an automatic processor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ct val="76388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manual processing, you will have to adjust your developing time depending on the temperature of your developing solutions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Darkroom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Automatic processors</a:t>
            </a:r>
          </a:p>
          <a:p>
            <a:pPr lvl="1"/>
            <a:r>
              <a:rPr lang="en-US" dirty="0" smtClean="0"/>
              <a:t>Work at a higher temperature</a:t>
            </a:r>
          </a:p>
          <a:p>
            <a:pPr lvl="1"/>
            <a:r>
              <a:rPr lang="en-US" dirty="0" smtClean="0"/>
              <a:t>Have more concentrated chemicals</a:t>
            </a:r>
          </a:p>
          <a:p>
            <a:pPr lvl="1"/>
            <a:r>
              <a:rPr lang="en-US" dirty="0" smtClean="0"/>
              <a:t>Result faster development than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49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Darkroom</a:t>
            </a:r>
          </a:p>
        </p:txBody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on manual processing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Solution replacement: exhausted chemicals are a primary cause of poor quality radiographs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Chemicals that have lost their potency will produce radiographs that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have </a:t>
            </a: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decreased contrast and density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general, chemicals in hand-processing tanks should be changed every 4-6 weeks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Safelights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74404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Safelights are only safe if used properly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74404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safelight filter must be matched to the film you use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74404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Using an inappropriate safelight color will fog your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74404"/>
              <a:buFont typeface="Arial"/>
              <a:buChar char="•"/>
            </a:pP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Also</a:t>
            </a: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the safelight must be of the correct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wattage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74404"/>
              <a:buFont typeface="Arial"/>
              <a:buChar char="•"/>
            </a:pP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</a:t>
            </a: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must be located the correct distance from the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tabletop</a:t>
            </a:r>
            <a:endParaRPr lang="en"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Did you know????</a:t>
            </a:r>
          </a:p>
        </p:txBody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90% of all technical errors occur in film processing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last thing….</a:t>
            </a:r>
          </a:p>
        </p:txBody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radiograph is part of the medical </a:t>
            </a:r>
            <a:r>
              <a:rPr lang="en" sz="3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record</a:t>
            </a:r>
            <a:endParaRPr lang="en" sz="3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last thing….</a:t>
            </a:r>
          </a:p>
        </p:txBody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are required by law to record on each </a:t>
            </a:r>
            <a:r>
              <a:rPr lang="en" sz="3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radiograph</a:t>
            </a:r>
            <a:endParaRPr lang="en" sz="3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last thing….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Since they are part of the medical record, your practice owns them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are not required to give them to a client if they request them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Clients pay for the interpretation of the radiograph, not the piece of film itself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Radiographic </a:t>
            </a:r>
            <a:r>
              <a:rPr lang="en" sz="4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Radiographic film consists of two major components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" sz="2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Polyester Base</a:t>
            </a: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that provides support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Emulsion</a:t>
            </a: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"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Oh, yeah…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Practical film handling 101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Treat film well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sensitive to heat, pressure, light, x-rays, moisture, age, and static electricity</a:t>
            </a:r>
          </a:p>
          <a:p>
            <a:endParaRPr lang="en" sz="2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Oh, yeah…</a:t>
            </a:r>
          </a:p>
        </p:txBody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ct val="74404"/>
              <a:buFont typeface="Arial"/>
              <a:buChar char="•"/>
            </a:pPr>
            <a:r>
              <a:rPr lang="en" sz="2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top 5 ways to properly care for your film are: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79861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Store boxes of film on end to reduce pressure on the film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79861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Store film in a cool room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(&lt;</a:t>
            </a:r>
            <a:r>
              <a:rPr lang="en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70 degress)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</a:t>
            </a: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humidity (40-60%) </a:t>
            </a: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(not on top of the processor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"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79861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Obviously, don’t store it near your x-ray machine where it may be accidentally exposed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79861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Don’t buy large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quantities</a:t>
            </a:r>
            <a:r>
              <a:rPr lang="en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that will expire before you can use it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79861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handling film, be gentle placing it in and taking it out of the cassettes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Hold on, there is more….</a:t>
            </a:r>
          </a:p>
        </p:txBody>
      </p:sp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5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A little more on manual vs automatic processing</a:t>
            </a:r>
          </a:p>
        </p:txBody>
      </p:sp>
      <p:sp>
        <p:nvSpPr>
          <p:cNvPr id="306" name="Shape 306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Garamond"/>
              <a:buNone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And silver recovery.</a:t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Processing Techniques</a:t>
            </a:r>
          </a:p>
        </p:txBody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Manual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1 hour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Automatic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90 seconds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Less variation (standardized)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Manual Processing</a:t>
            </a:r>
          </a:p>
        </p:txBody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Prep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Proper temp.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Stirred</a:t>
            </a:r>
          </a:p>
          <a:p>
            <a: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Don’t share between tanks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Turn on the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safelight</a:t>
            </a:r>
            <a:endParaRPr lang="en" sz="28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Manual Processing Cont.</a:t>
            </a:r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Tension clip hanger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Stationary clips first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Movable clips second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Stretch film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Channel hanger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Hold with one hand and slide the film into the channel with the other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Manual Processing Cont.</a:t>
            </a:r>
          </a:p>
        </p:txBody>
      </p:sp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Developing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Agitate film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while in developer to </a:t>
            </a: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remove air bubbles from film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surface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5 minutes at 68 degrees</a:t>
            </a:r>
            <a:endParaRPr lang="en" sz="28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While processing, refill the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cassette</a:t>
            </a:r>
          </a:p>
          <a:p>
            <a:pPr lvl="2" indent="-285750">
              <a:spcBef>
                <a:spcPts val="560"/>
              </a:spcBef>
              <a:buClr>
                <a:schemeClr val="accent2"/>
              </a:buClr>
              <a:buSzPct val="71428"/>
            </a:pPr>
            <a:r>
              <a:rPr lang="en-US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</a:t>
            </a:r>
            <a:r>
              <a:rPr lang="en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arfeul to have dry hands when reloaded</a:t>
            </a:r>
          </a:p>
          <a:p>
            <a:pPr lvl="2" indent="-285750">
              <a:spcBef>
                <a:spcPts val="560"/>
              </a:spcBef>
              <a:buClr>
                <a:schemeClr val="accent2"/>
              </a:buClr>
              <a:buSzPct val="71428"/>
            </a:pP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W</a:t>
            </a:r>
            <a:r>
              <a:rPr lang="en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ater spots can cause an artifact</a:t>
            </a:r>
            <a:endParaRPr lang="en"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ct val="69444"/>
              <a:buNone/>
            </a:pPr>
            <a:endParaRPr lang="en"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Manual Processing Cont.</a:t>
            </a:r>
          </a:p>
        </p:txBody>
      </p:sp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Rinse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Tilt film so chemical carryover goes into the rinse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bath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T</a:t>
            </a:r>
            <a:r>
              <a:rPr lang="en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his places more of the exhausted developer into rinse </a:t>
            </a:r>
            <a:endParaRPr lang="en"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Agitated in rinse for 30 seconds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Fix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Agitate film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for about 15 seconds to </a:t>
            </a: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remove air bubbles from film surface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Fix twice the time of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developing example 10 minutes at 68 degrees</a:t>
            </a:r>
            <a:endParaRPr lang="en"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Can view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in normal room light</a:t>
            </a:r>
            <a:r>
              <a:rPr lang="en" sz="2400" b="0" i="0" u="none" strike="noStrike" cap="none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after </a:t>
            </a: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1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minute but need to place back into fixer</a:t>
            </a:r>
            <a:endParaRPr lang="en"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None/>
            </a:pPr>
            <a:endParaRPr lang="en"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Manual Processing Cont.</a:t>
            </a:r>
          </a:p>
        </p:txBody>
      </p:sp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Wash for 20-30 </a:t>
            </a:r>
            <a:r>
              <a:rPr lang="en" sz="32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minutes at 68 degrees</a:t>
            </a:r>
            <a:endParaRPr lang="en" sz="32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Drying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Dust free environment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Don’t allow films to touch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Cut off sharp points on corners where tension clip hangers put holes in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corners</a:t>
            </a:r>
            <a:endParaRPr lang="en" sz="28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Store </a:t>
            </a:r>
            <a:r>
              <a:rPr lang="en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in envelope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Radiographic Film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emulsion </a:t>
            </a: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composed of two main ingredients: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Silver Halide Crystals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Gelatin</a:t>
            </a:r>
            <a:endParaRPr lang="en" sz="28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Automatic Processing</a:t>
            </a:r>
          </a:p>
        </p:txBody>
      </p:sp>
      <p:sp>
        <p:nvSpPr>
          <p:cNvPr id="348" name="Shape 34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Highly standardized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Produces dry film in short period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Costly machine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Pays for itself in a short period of time</a:t>
            </a: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Automatic Processing Cont.</a:t>
            </a:r>
          </a:p>
        </p:txBody>
      </p:sp>
      <p:sp>
        <p:nvSpPr>
          <p:cNvPr id="354" name="Shape 35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Same routine as manual processing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Higher temps and special chemicals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Film transported through the machine with rollers at controlled speed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Rinse between developer and fixer eliminated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Carryover removed by compression of rollers on film</a:t>
            </a: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Automatic Processing Cont.</a:t>
            </a:r>
          </a:p>
        </p:txBody>
      </p:sp>
      <p:sp>
        <p:nvSpPr>
          <p:cNvPr id="360" name="Shape 36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Chemicals in peak condition because they are replenished on regular basis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Tubs under processor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Maintain temp and mix chemicals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Maintenance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Solution level check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Replenishment rate check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Temp check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Roller operation check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Rinsing and wiping of rollers and racks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Regular cleaning of tanks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Silver Recovery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Fixer removes the unexposed silver </a:t>
            </a:r>
            <a:r>
              <a:rPr lang="en-US" dirty="0"/>
              <a:t>h</a:t>
            </a:r>
            <a:r>
              <a:rPr lang="en-US" dirty="0" smtClean="0"/>
              <a:t>alide crystals from film</a:t>
            </a:r>
          </a:p>
          <a:p>
            <a:pPr lvl="1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Results in high concentrations of silver in fixer</a:t>
            </a:r>
          </a:p>
          <a:p>
            <a:r>
              <a:rPr lang="en-US" dirty="0" smtClean="0"/>
              <a:t>Silver recovery unit removes the silver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2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Silver Recovery</a:t>
            </a:r>
          </a:p>
        </p:txBody>
      </p:sp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Recycling standard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Metallic replacement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Electrolytic recovery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Chemical precipitation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USA pollution control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Heavy metals cannot be disposed in septic system</a:t>
            </a:r>
          </a:p>
          <a:p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onsider</a:t>
            </a:r>
            <a:r>
              <a:rPr lang="en" sz="2400" b="0" i="0" u="none" strike="noStrike" cap="none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digital machines – no silver to worry about!!</a:t>
            </a:r>
            <a:endParaRPr lang="en"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Silver Recovery Cont.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Metallic replacement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Replaces silver in fixer with another metal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G</a:t>
            </a:r>
            <a:r>
              <a:rPr lang="en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lass jar containing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steel wool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</a:t>
            </a:r>
            <a:r>
              <a:rPr lang="en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ilver fuses to the iron in steel wool</a:t>
            </a:r>
            <a:endParaRPr lang="en"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Electrolyte recovery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 </a:t>
            </a:r>
            <a:r>
              <a:rPr lang="en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plates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that pass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 low electric </a:t>
            </a: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current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egatively</a:t>
            </a:r>
            <a:r>
              <a:rPr lang="en" sz="2400" b="0" i="0" u="none" strike="noStrike" cap="none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charged s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ilver ions attracted </a:t>
            </a: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to </a:t>
            </a:r>
            <a:r>
              <a:rPr lang="en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the plates</a:t>
            </a:r>
            <a:endParaRPr lang="en"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6944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Fixer solution can be 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reused</a:t>
            </a:r>
            <a:endParaRPr lang="en"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Garamond"/>
              <a:buNone/>
            </a:pPr>
            <a:r>
              <a:rPr lang="en" sz="4400" b="1" i="0" u="none" strike="noStrike" cap="none" baseline="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Silver Recovery Cont.</a:t>
            </a:r>
          </a:p>
        </p:txBody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70312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Chemical precipitation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Addition of more chemicals to precipitate silver from fix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Silver forms a sludge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71428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Sludge filtered, dried and packed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Radiographic film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Emulsion</a:t>
            </a:r>
          </a:p>
          <a:p>
            <a:pPr marL="92075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667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Radiographic Film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Different types </a:t>
            </a:r>
            <a:r>
              <a:rPr lang="en" sz="3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en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radio</a:t>
            </a:r>
            <a:r>
              <a:rPr lang="en" sz="3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graphic </a:t>
            </a: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(there are hundreds) vary in a similar way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size, shape, composition, and number of particles of silver halide affect the characteristics of the radiographic film</a:t>
            </a:r>
          </a:p>
          <a:p>
            <a:endParaRPr lang="en" sz="32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Radiographic Film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major effects that altering the emulsion have on film are: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Latitude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Contrast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Speed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Detail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Light Color (spectral) Sensitivity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Radiographic Film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Latitude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</a:t>
            </a: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latitude means you can mess up pretty bad and still get a decent film, but…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latitude has low contrast, and more shades of gray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4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Radiographic Film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ct val="75520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Film Contrast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Contrast is a complicated subject, and is affected by many factors other than the film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80357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Just know that the film you </a:t>
            </a:r>
            <a:r>
              <a:rPr lang="en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choose </a:t>
            </a:r>
            <a:r>
              <a:rPr lang="en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will affect the contrast in your final image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C7DB743205AF4D9227589E0BC22EAC" ma:contentTypeVersion="1" ma:contentTypeDescription="Create a new document." ma:contentTypeScope="" ma:versionID="87b71dd53161ae37c145744190ecc1ba">
  <xsd:schema xmlns:xsd="http://www.w3.org/2001/XMLSchema" xmlns:xs="http://www.w3.org/2001/XMLSchema" xmlns:p="http://schemas.microsoft.com/office/2006/metadata/properties" xmlns:ns2="ab63ab9e-4cb9-4297-aa1f-5a40ad970bcd" targetNamespace="http://schemas.microsoft.com/office/2006/metadata/properties" ma:root="true" ma:fieldsID="990cb9a270750691272d84620e38e94e" ns2:_="">
    <xsd:import namespace="ab63ab9e-4cb9-4297-aa1f-5a40ad970bc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3ab9e-4cb9-4297-aa1f-5a40ad970b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232B78-FAED-4F60-9083-BF01A45A10B7}"/>
</file>

<file path=customXml/itemProps2.xml><?xml version="1.0" encoding="utf-8"?>
<ds:datastoreItem xmlns:ds="http://schemas.openxmlformats.org/officeDocument/2006/customXml" ds:itemID="{AEEE17D6-69CE-4E08-B207-B4D1D4FF1FD7}"/>
</file>

<file path=customXml/itemProps3.xml><?xml version="1.0" encoding="utf-8"?>
<ds:datastoreItem xmlns:ds="http://schemas.openxmlformats.org/officeDocument/2006/customXml" ds:itemID="{31A9C511-ED93-4929-9C71-C625DA73BE7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4065</TotalTime>
  <Words>1362</Words>
  <Application>Microsoft Office PowerPoint</Application>
  <PresentationFormat>On-screen Show (4:3)</PresentationFormat>
  <Paragraphs>212</Paragraphs>
  <Slides>46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/>
      <vt:lpstr>Film and Film Processing</vt:lpstr>
      <vt:lpstr>In this lecture </vt:lpstr>
      <vt:lpstr>Radiographic Film</vt:lpstr>
      <vt:lpstr>Radiographic Film</vt:lpstr>
      <vt:lpstr>Radiographic film</vt:lpstr>
      <vt:lpstr>Radiographic Film</vt:lpstr>
      <vt:lpstr>Radiographic Film</vt:lpstr>
      <vt:lpstr>Radiographic Film</vt:lpstr>
      <vt:lpstr>Radiographic Film</vt:lpstr>
      <vt:lpstr>Radiographic Film</vt:lpstr>
      <vt:lpstr>Radiographic Film</vt:lpstr>
      <vt:lpstr>Radiographic Film</vt:lpstr>
      <vt:lpstr>Toward Development</vt:lpstr>
      <vt:lpstr>Toward Development</vt:lpstr>
      <vt:lpstr>Toward Development</vt:lpstr>
      <vt:lpstr>Toward Development</vt:lpstr>
      <vt:lpstr>In the Darkroom</vt:lpstr>
      <vt:lpstr>In the Darkroom</vt:lpstr>
      <vt:lpstr>In the Darkroom</vt:lpstr>
      <vt:lpstr>In the Darkroom</vt:lpstr>
      <vt:lpstr>In the Darkroom</vt:lpstr>
      <vt:lpstr>In the Darkroom</vt:lpstr>
      <vt:lpstr>In the Darkroom</vt:lpstr>
      <vt:lpstr>In the Darkroom</vt:lpstr>
      <vt:lpstr>Safelights</vt:lpstr>
      <vt:lpstr>Did you know????</vt:lpstr>
      <vt:lpstr>One last thing….</vt:lpstr>
      <vt:lpstr>One last thing….</vt:lpstr>
      <vt:lpstr>One last thing….</vt:lpstr>
      <vt:lpstr>Oh, yeah…</vt:lpstr>
      <vt:lpstr>Oh, yeah…</vt:lpstr>
      <vt:lpstr>Hold on, there is more….</vt:lpstr>
      <vt:lpstr>A little more on manual vs automatic processing</vt:lpstr>
      <vt:lpstr>Processing Techniques</vt:lpstr>
      <vt:lpstr>Manual Processing</vt:lpstr>
      <vt:lpstr>Manual Processing Cont.</vt:lpstr>
      <vt:lpstr>Manual Processing Cont.</vt:lpstr>
      <vt:lpstr>Manual Processing Cont.</vt:lpstr>
      <vt:lpstr>Manual Processing Cont.</vt:lpstr>
      <vt:lpstr>Automatic Processing</vt:lpstr>
      <vt:lpstr>Automatic Processing Cont.</vt:lpstr>
      <vt:lpstr>Automatic Processing Cont.</vt:lpstr>
      <vt:lpstr>Silver Recovery</vt:lpstr>
      <vt:lpstr>Silver Recovery</vt:lpstr>
      <vt:lpstr>Silver Recovery Cont.</vt:lpstr>
      <vt:lpstr>Silver Recovery Cont.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 and Film Processing</dc:title>
  <dc:creator>acranedvm</dc:creator>
  <cp:lastModifiedBy>acranedvm</cp:lastModifiedBy>
  <cp:revision>43</cp:revision>
  <dcterms:modified xsi:type="dcterms:W3CDTF">2018-09-20T15:12:28Z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0x01010011C7DB743205AF4D9227589E0BC22EAC</vt:lpwstr>
  </property>
</Properties>
</file>